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6"/>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301" r:id="rId17"/>
    <p:sldId id="302" r:id="rId18"/>
    <p:sldId id="283" r:id="rId19"/>
    <p:sldId id="284" r:id="rId20"/>
    <p:sldId id="285" r:id="rId21"/>
    <p:sldId id="286" r:id="rId22"/>
    <p:sldId id="287" r:id="rId23"/>
    <p:sldId id="277" r:id="rId24"/>
    <p:sldId id="303" r:id="rId25"/>
    <p:sldId id="304" r:id="rId26"/>
    <p:sldId id="280" r:id="rId27"/>
    <p:sldId id="281" r:id="rId28"/>
    <p:sldId id="290" r:id="rId29"/>
    <p:sldId id="291" r:id="rId30"/>
    <p:sldId id="293" r:id="rId31"/>
    <p:sldId id="296" r:id="rId32"/>
    <p:sldId id="295" r:id="rId33"/>
    <p:sldId id="294" r:id="rId34"/>
    <p:sldId id="258" r:id="rId35"/>
    <p:sldId id="279" r:id="rId36"/>
    <p:sldId id="289" r:id="rId37"/>
    <p:sldId id="263" r:id="rId38"/>
    <p:sldId id="278" r:id="rId39"/>
    <p:sldId id="297" r:id="rId40"/>
    <p:sldId id="282" r:id="rId41"/>
    <p:sldId id="298" r:id="rId42"/>
    <p:sldId id="288" r:id="rId43"/>
    <p:sldId id="299" r:id="rId44"/>
    <p:sldId id="30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p:restoredTop sz="77606"/>
  </p:normalViewPr>
  <p:slideViewPr>
    <p:cSldViewPr snapToGrid="0" snapToObjects="1">
      <p:cViewPr varScale="1">
        <p:scale>
          <a:sx n="68" d="100"/>
          <a:sy n="68" d="100"/>
        </p:scale>
        <p:origin x="11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Emphasize that attending the lab will help them practice using </a:t>
            </a:r>
            <a:r>
              <a:rPr lang="en-US" dirty="0" err="1"/>
              <a:t>jupyter</a:t>
            </a:r>
            <a:r>
              <a:rPr lang="en-US" dirty="0"/>
              <a:t> notebooks more and learn some code that will be useful </a:t>
            </a:r>
            <a:r>
              <a:rPr lang="en-US"/>
              <a:t>in hw1</a:t>
            </a:r>
            <a:endParaRPr lang="en-US" dirty="0"/>
          </a:p>
        </p:txBody>
      </p:sp>
    </p:spTree>
    <p:extLst>
      <p:ext uri="{BB962C8B-B14F-4D97-AF65-F5344CB8AC3E}">
        <p14:creationId xmlns:p14="http://schemas.microsoft.com/office/powerpoint/2010/main" val="23531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661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8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951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establishment of causality often takes place in two stages. First, an association is observed. Next, a more careful analysis leads to a decision about causality.</a:t>
            </a:r>
            <a:endParaRPr lang="en-US" dirty="0"/>
          </a:p>
        </p:txBody>
      </p:sp>
    </p:spTree>
    <p:extLst>
      <p:ext uri="{BB962C8B-B14F-4D97-AF65-F5344CB8AC3E}">
        <p14:creationId xmlns:p14="http://schemas.microsoft.com/office/powerpoint/2010/main" val="3997095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4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1/29/2023</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1/29/2023</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1/29/2023</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mailto:yunfeiluo@umass.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036948"/>
            <a:ext cx="8229600" cy="1818122"/>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dirty="0"/>
              <a:t>Lectures including attendance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r>
              <a:rPr lang="en" sz="2200" dirty="0"/>
              <a:t>If attendance drops, HW35% == HW30%+Attendance 5%</a:t>
            </a:r>
          </a:p>
          <a:p>
            <a:pPr marL="88900" lvl="0" indent="0" rtl="0">
              <a:spcBef>
                <a:spcPts val="0"/>
              </a:spcBef>
              <a:spcAft>
                <a:spcPts val="0"/>
              </a:spcAft>
              <a:buSzPts val="220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964749038"/>
              </p:ext>
            </p:extLst>
          </p:nvPr>
        </p:nvGraphicFramePr>
        <p:xfrm>
          <a:off x="2406519" y="2450969"/>
          <a:ext cx="4330961" cy="1818122"/>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34691">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34691">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1404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34691">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b="1" dirty="0"/>
              <a:t>Moodle: Links to all resource </a:t>
            </a: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a:t>Github.io: </a:t>
            </a:r>
            <a:r>
              <a:rPr lang="en-US" sz="2200" dirty="0"/>
              <a:t>Course website (lecture slides, demos, assignments, labs,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https://umass-data-science.github.io/CS108website/policies/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Announcements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A0DA-CFAA-C4B6-188D-5C94081C5FD3}"/>
              </a:ext>
            </a:extLst>
          </p:cNvPr>
          <p:cNvSpPr>
            <a:spLocks noGrp="1"/>
          </p:cNvSpPr>
          <p:nvPr>
            <p:ph type="title"/>
          </p:nvPr>
        </p:nvSpPr>
        <p:spPr>
          <a:xfrm>
            <a:off x="457200" y="205978"/>
            <a:ext cx="8229600" cy="675900"/>
          </a:xfrm>
        </p:spPr>
        <p:txBody>
          <a:bodyPr>
            <a:normAutofit fontScale="90000"/>
          </a:bodyPr>
          <a:lstStyle/>
          <a:p>
            <a:r>
              <a:rPr lang="en-US" dirty="0"/>
              <a:t>Announcements</a:t>
            </a:r>
          </a:p>
        </p:txBody>
      </p:sp>
      <p:sp>
        <p:nvSpPr>
          <p:cNvPr id="3" name="Text Placeholder 2">
            <a:extLst>
              <a:ext uri="{FF2B5EF4-FFF2-40B4-BE49-F238E27FC236}">
                <a16:creationId xmlns:a16="http://schemas.microsoft.com/office/drawing/2014/main" id="{00F8FF8B-9F51-C0A7-DE44-1327E91AC615}"/>
              </a:ext>
            </a:extLst>
          </p:cNvPr>
          <p:cNvSpPr>
            <a:spLocks noGrp="1"/>
          </p:cNvSpPr>
          <p:nvPr>
            <p:ph type="body" idx="1"/>
          </p:nvPr>
        </p:nvSpPr>
        <p:spPr/>
        <p:txBody>
          <a:bodyPr>
            <a:normAutofit/>
          </a:bodyPr>
          <a:lstStyle/>
          <a:p>
            <a:r>
              <a:rPr lang="en-US" dirty="0"/>
              <a:t>Reminder: </a:t>
            </a:r>
          </a:p>
          <a:p>
            <a:pPr lvl="1"/>
            <a:r>
              <a:rPr lang="en-US" dirty="0"/>
              <a:t>Lab 1: Tomorrow Fri 9/9/22, 9:05am-9:55am in this room. Attendance is needed for a grade</a:t>
            </a:r>
          </a:p>
          <a:p>
            <a:pPr lvl="1"/>
            <a:r>
              <a:rPr lang="en-US" dirty="0"/>
              <a:t>Syllabus is on Moodle – refer to it often </a:t>
            </a:r>
          </a:p>
          <a:p>
            <a:pPr lvl="1"/>
            <a:endParaRPr lang="en-US" dirty="0"/>
          </a:p>
          <a:p>
            <a:r>
              <a:rPr lang="en-US" dirty="0"/>
              <a:t>TA: </a:t>
            </a:r>
            <a:r>
              <a:rPr lang="en-US" dirty="0" err="1"/>
              <a:t>Yunfei</a:t>
            </a:r>
            <a:r>
              <a:rPr lang="en-US" dirty="0"/>
              <a:t> Luo, </a:t>
            </a:r>
            <a:r>
              <a:rPr lang="en-US" dirty="0">
                <a:hlinkClick r:id="rId3"/>
              </a:rPr>
              <a:t>yunfeiluo@umass.edu</a:t>
            </a:r>
            <a:endParaRPr lang="en-US" dirty="0"/>
          </a:p>
          <a:p>
            <a:pPr lvl="1"/>
            <a:r>
              <a:rPr lang="en-US" dirty="0"/>
              <a:t>OH: Tue 10am – 11am, LGRC, A205</a:t>
            </a:r>
          </a:p>
          <a:p>
            <a:endParaRPr lang="en-US" dirty="0"/>
          </a:p>
        </p:txBody>
      </p:sp>
    </p:spTree>
    <p:extLst>
      <p:ext uri="{BB962C8B-B14F-4D97-AF65-F5344CB8AC3E}">
        <p14:creationId xmlns:p14="http://schemas.microsoft.com/office/powerpoint/2010/main" val="77678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extLst>
      <p:ext uri="{BB962C8B-B14F-4D97-AF65-F5344CB8AC3E}">
        <p14:creationId xmlns:p14="http://schemas.microsoft.com/office/powerpoint/2010/main" val="337849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STAT108 - Foundations of Data Science – SP23</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Room: LGRT 121</a:t>
            </a:r>
          </a:p>
          <a:p>
            <a:pPr marL="76200" lvl="0" indent="0" algn="ctr" rtl="0">
              <a:spcBef>
                <a:spcPts val="480"/>
              </a:spcBef>
              <a:spcAft>
                <a:spcPts val="0"/>
              </a:spcAft>
              <a:buSzPts val="2400"/>
              <a:buNone/>
            </a:pPr>
            <a:r>
              <a:rPr lang="en-US" dirty="0"/>
              <a:t>Lectures: MWF 11:15AM-12:05PM</a:t>
            </a:r>
          </a:p>
          <a:p>
            <a:pPr marL="76200" lvl="0" indent="0" algn="ctr" rtl="0">
              <a:spcBef>
                <a:spcPts val="480"/>
              </a:spcBef>
              <a:spcAft>
                <a:spcPts val="0"/>
              </a:spcAft>
              <a:buSzPts val="2400"/>
              <a:buNone/>
            </a:pPr>
            <a:r>
              <a:rPr lang="en-US" dirty="0"/>
              <a:t>Labs: Wednesday afternoon</a:t>
            </a:r>
          </a:p>
          <a:p>
            <a:pPr marL="76200" lvl="0" indent="0" algn="ctr" rtl="0">
              <a:spcBef>
                <a:spcPts val="480"/>
              </a:spcBef>
              <a:spcAft>
                <a:spcPts val="0"/>
              </a:spcAft>
              <a:buSzPts val="2400"/>
              <a:buNone/>
            </a:pPr>
            <a:r>
              <a:rPr lang="en-US" dirty="0"/>
              <a:t>Instructor: Faith Zhang</a:t>
            </a:r>
          </a:p>
          <a:p>
            <a:pPr marL="76200" lvl="0" indent="0" algn="ctr" rtl="0">
              <a:spcBef>
                <a:spcPts val="480"/>
              </a:spcBef>
              <a:spcAft>
                <a:spcPts val="0"/>
              </a:spcAft>
              <a:buSzPts val="2400"/>
              <a:buNone/>
            </a:pPr>
            <a:r>
              <a:rPr lang="en-US" dirty="0"/>
              <a:t>TA: To be Updated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Python Syntax</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16200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8B97C-1E54-58B7-2E2D-96C382EEF230}"/>
              </a:ext>
            </a:extLst>
          </p:cNvPr>
          <p:cNvSpPr>
            <a:spLocks noGrp="1"/>
          </p:cNvSpPr>
          <p:nvPr>
            <p:ph type="title"/>
          </p:nvPr>
        </p:nvSpPr>
        <p:spPr>
          <a:xfrm>
            <a:off x="264160" y="363474"/>
            <a:ext cx="8514080" cy="733806"/>
          </a:xfrm>
        </p:spPr>
        <p:txBody>
          <a:bodyPr/>
          <a:lstStyle/>
          <a:p>
            <a:r>
              <a:rPr lang="en-US" b="1" dirty="0"/>
              <a:t>Causality and Experiments</a:t>
            </a:r>
            <a:endParaRPr lang="en-US" dirty="0"/>
          </a:p>
        </p:txBody>
      </p:sp>
      <p:sp>
        <p:nvSpPr>
          <p:cNvPr id="4" name="Content Placeholder 3">
            <a:extLst>
              <a:ext uri="{FF2B5EF4-FFF2-40B4-BE49-F238E27FC236}">
                <a16:creationId xmlns:a16="http://schemas.microsoft.com/office/drawing/2014/main" id="{7FE929AC-5486-74B3-76E3-4ECF44CC7C00}"/>
              </a:ext>
            </a:extLst>
          </p:cNvPr>
          <p:cNvSpPr>
            <a:spLocks noGrp="1"/>
          </p:cNvSpPr>
          <p:nvPr>
            <p:ph idx="1"/>
          </p:nvPr>
        </p:nvSpPr>
        <p:spPr>
          <a:xfrm>
            <a:off x="365760" y="1097280"/>
            <a:ext cx="7980426" cy="3531870"/>
          </a:xfrm>
        </p:spPr>
        <p:txBody>
          <a:bodyPr>
            <a:normAutofit fontScale="92500" lnSpcReduction="10000"/>
          </a:bodyPr>
          <a:lstStyle/>
          <a:p>
            <a:r>
              <a:rPr lang="en-US" sz="2400" dirty="0"/>
              <a:t>Examples of DS questions:</a:t>
            </a:r>
          </a:p>
          <a:p>
            <a:pPr lvl="1"/>
            <a:r>
              <a:rPr lang="en-US" sz="2000" dirty="0"/>
              <a:t>Does the death penalty have a deterrent effect? </a:t>
            </a:r>
          </a:p>
          <a:p>
            <a:pPr lvl="1"/>
            <a:r>
              <a:rPr lang="en-US" sz="2000" dirty="0"/>
              <a:t>Is chocolate good for you? </a:t>
            </a:r>
          </a:p>
          <a:p>
            <a:pPr lvl="1"/>
            <a:r>
              <a:rPr lang="en-US" sz="2000" dirty="0"/>
              <a:t>What causes breast cancer?</a:t>
            </a:r>
          </a:p>
          <a:p>
            <a:pPr lvl="1"/>
            <a:endParaRPr lang="en-US" sz="2000" dirty="0"/>
          </a:p>
          <a:p>
            <a:r>
              <a:rPr lang="en-US" sz="2400" dirty="0"/>
              <a:t>These questions seek to </a:t>
            </a:r>
            <a:r>
              <a:rPr lang="en-US" sz="2400" b="1" dirty="0"/>
              <a:t>identify an association between two things</a:t>
            </a:r>
            <a:r>
              <a:rPr lang="en-US" sz="2400" dirty="0"/>
              <a:t>, and for some, </a:t>
            </a:r>
            <a:r>
              <a:rPr lang="en-US" sz="2400" b="1" dirty="0"/>
              <a:t>evaluate if that association is causal</a:t>
            </a:r>
          </a:p>
          <a:p>
            <a:endParaRPr lang="en-US" sz="2400" dirty="0"/>
          </a:p>
          <a:p>
            <a:r>
              <a:rPr lang="en-US" sz="2400" dirty="0"/>
              <a:t>To identify these associations and evaluate causality, data scientists and researchers conduct experiments.</a:t>
            </a:r>
          </a:p>
        </p:txBody>
      </p:sp>
    </p:spTree>
    <p:extLst>
      <p:ext uri="{BB962C8B-B14F-4D97-AF65-F5344CB8AC3E}">
        <p14:creationId xmlns:p14="http://schemas.microsoft.com/office/powerpoint/2010/main" val="233153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lstStyle/>
          <a:p>
            <a:r>
              <a:rPr lang="en-US" dirty="0"/>
              <a:t>Faith Zhang</a:t>
            </a:r>
          </a:p>
          <a:p>
            <a:pPr lvl="1"/>
            <a:r>
              <a:rPr lang="en-US" dirty="0"/>
              <a:t>VAP</a:t>
            </a:r>
          </a:p>
          <a:p>
            <a:pPr lvl="1"/>
            <a:r>
              <a:rPr lang="en-US" dirty="0"/>
              <a:t>OH: </a:t>
            </a:r>
          </a:p>
          <a:p>
            <a:pPr marL="1828800" lvl="1">
              <a:buFont typeface="Wingdings" panose="05000000000000000000" pitchFamily="2" charset="2"/>
              <a:buChar char="v"/>
            </a:pPr>
            <a:r>
              <a:rPr lang="en-US" dirty="0" err="1"/>
              <a:t>MoWe</a:t>
            </a:r>
            <a:r>
              <a:rPr lang="en-US" dirty="0"/>
              <a:t> 12:20-1:10PM in LGRT 1344</a:t>
            </a:r>
          </a:p>
          <a:p>
            <a:pPr marL="1828800" lvl="1">
              <a:buFont typeface="Wingdings" panose="05000000000000000000" pitchFamily="2" charset="2"/>
              <a:buChar char="v"/>
            </a:pPr>
            <a:r>
              <a:rPr lang="en-US" dirty="0"/>
              <a:t>Fr 2:30- 3:30PM via Zoom 8897994785</a:t>
            </a:r>
          </a:p>
          <a:p>
            <a:pPr marL="533400" lvl="1" indent="0">
              <a:buNone/>
            </a:pPr>
            <a:r>
              <a:rPr lang="en-US" dirty="0"/>
              <a:t>             </a:t>
            </a:r>
          </a:p>
          <a:p>
            <a:r>
              <a:rPr lang="en-US" dirty="0"/>
              <a:t>TA – To be updated</a:t>
            </a:r>
          </a:p>
          <a:p>
            <a:pPr lvl="1"/>
            <a:endParaRPr lang="en-US" dirty="0"/>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3"/>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questions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R="114300">
              <a:spcBef>
                <a:spcPts val="0"/>
              </a:spcBef>
              <a:buFont typeface="Arial"/>
              <a:buChar char="●"/>
            </a:pPr>
            <a:r>
              <a:rPr lang="en-US" dirty="0"/>
              <a:t>Observation is a key to good science. </a:t>
            </a:r>
          </a:p>
          <a:p>
            <a:pPr marR="114300">
              <a:spcBef>
                <a:spcPts val="0"/>
              </a:spcBef>
              <a:buFont typeface="Arial"/>
              <a:buChar char="●"/>
            </a:pPr>
            <a:endParaRPr lang="en-US" dirty="0"/>
          </a:p>
          <a:p>
            <a:pPr marR="114300">
              <a:spcBef>
                <a:spcPts val="0"/>
              </a:spcBef>
              <a:buFont typeface="Arial"/>
              <a:buChar char="●"/>
            </a:pPr>
            <a:r>
              <a:rPr lang="en-US" dirty="0"/>
              <a:t>An </a:t>
            </a:r>
            <a:r>
              <a:rPr lang="en-US" i="1" dirty="0"/>
              <a:t>observational study</a:t>
            </a:r>
            <a:r>
              <a:rPr lang="en-US" dirty="0"/>
              <a:t> is one in which scientists make conclusions based on data that they have observed but had no hand in generating.</a:t>
            </a:r>
          </a:p>
          <a:p>
            <a:pPr marR="114300">
              <a:spcBef>
                <a:spcPts val="0"/>
              </a:spcBef>
              <a:buFont typeface="Arial"/>
              <a:buChar char="●"/>
            </a:pPr>
            <a:endParaRPr lang="en-US" dirty="0"/>
          </a:p>
          <a:p>
            <a:pPr marR="114300">
              <a:spcBef>
                <a:spcPts val="0"/>
              </a:spcBef>
              <a:buFont typeface="Arial"/>
              <a:buChar char="●"/>
            </a:pPr>
            <a:r>
              <a:rPr lang="en-US" sz="2800" i="1" dirty="0"/>
              <a:t>randomized controlled experiment</a:t>
            </a:r>
            <a:r>
              <a:rPr lang="en-US" sz="2800" dirty="0"/>
              <a:t>, RCE, </a:t>
            </a:r>
            <a:r>
              <a:rPr lang="en-US" dirty="0"/>
              <a:t>is an experiment where we are able to randomize individuals into the treatment and control groups.</a:t>
            </a:r>
          </a:p>
          <a:p>
            <a:pPr marR="114300" lvl="1">
              <a:buFont typeface="Arial"/>
              <a:buChar char="●"/>
            </a:pPr>
            <a:r>
              <a:rPr lang="en-US" dirty="0"/>
              <a:t>also known as a </a:t>
            </a:r>
            <a:r>
              <a:rPr lang="en-US" i="1" dirty="0"/>
              <a:t>randomized controlled trial</a:t>
            </a:r>
            <a:r>
              <a:rPr lang="en-US" dirty="0"/>
              <a:t> (RCT)</a:t>
            </a:r>
            <a:endParaRPr lang="en-US" sz="2800" b="1" dirty="0"/>
          </a:p>
          <a:p>
            <a:pPr marL="457200" marR="114300" lvl="0" indent="-381000" algn="l" rtl="0">
              <a:spcBef>
                <a:spcPts val="0"/>
              </a:spcBef>
              <a:spcAft>
                <a:spcPts val="0"/>
              </a:spcAft>
              <a:buSzPts val="2400"/>
              <a:buFont typeface="Arial"/>
              <a:buChar char="●"/>
            </a:pP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6501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3302</TotalTime>
  <Words>1835</Words>
  <Application>Microsoft Office PowerPoint</Application>
  <PresentationFormat>On-screen Show (16:9)</PresentationFormat>
  <Paragraphs>220</Paragraphs>
  <Slides>44</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Liberation Serif</vt:lpstr>
      <vt:lpstr>Arial</vt:lpstr>
      <vt:lpstr>Calibri</vt:lpstr>
      <vt:lpstr>Rockwell</vt:lpstr>
      <vt:lpstr>Rockwell Condensed</vt:lpstr>
      <vt:lpstr>Rockwell Extra Bold</vt:lpstr>
      <vt:lpstr>Wingdings</vt:lpstr>
      <vt:lpstr>Wood Type</vt:lpstr>
      <vt:lpstr>Module 1</vt:lpstr>
      <vt:lpstr> STAT108 - Foundations of Data Science – SP23</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Announcements</vt:lpstr>
      <vt:lpstr>Announcements</vt:lpstr>
      <vt:lpstr>ON USING DATAHUB</vt:lpstr>
      <vt:lpstr>Datahub</vt:lpstr>
      <vt:lpstr>Stopping Your Data Hub</vt:lpstr>
      <vt:lpstr>Stopping Your Data Hub</vt:lpstr>
      <vt:lpstr>Stopping Your Data Hub</vt:lpstr>
      <vt:lpstr>Stopping Your Data Hub</vt:lpstr>
      <vt:lpstr>Python Syntax</vt:lpstr>
      <vt:lpstr>Cause and Effect</vt:lpstr>
      <vt:lpstr>Causality and Experiments</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RCEs vs Observational Studies</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Faith Zhang</cp:lastModifiedBy>
  <cp:revision>54</cp:revision>
  <dcterms:modified xsi:type="dcterms:W3CDTF">2023-01-29T18:40:49Z</dcterms:modified>
</cp:coreProperties>
</file>